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77" r:id="rId6"/>
    <p:sldId id="281" r:id="rId7"/>
    <p:sldId id="280" r:id="rId8"/>
    <p:sldId id="279" r:id="rId9"/>
    <p:sldId id="260" r:id="rId10"/>
    <p:sldId id="278" r:id="rId11"/>
    <p:sldId id="27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3204" autoAdjust="0"/>
  </p:normalViewPr>
  <p:slideViewPr>
    <p:cSldViewPr snapToGrid="0">
      <p:cViewPr varScale="1">
        <p:scale>
          <a:sx n="69" d="100"/>
          <a:sy n="69" d="100"/>
        </p:scale>
        <p:origin x="1003" y="27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[vgsales.xlsx]Sheet1!PivotTable1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Sum of NA_Sales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Sheet1!$B$4:$B$41</c:f>
              <c:numCache>
                <c:formatCode>General</c:formatCode>
                <c:ptCount val="37"/>
                <c:pt idx="0">
                  <c:v>10.590000000000003</c:v>
                </c:pt>
                <c:pt idx="1">
                  <c:v>33.4</c:v>
                </c:pt>
                <c:pt idx="2">
                  <c:v>26.920000000000005</c:v>
                </c:pt>
                <c:pt idx="3">
                  <c:v>7.76</c:v>
                </c:pt>
                <c:pt idx="4">
                  <c:v>33.280000000000008</c:v>
                </c:pt>
                <c:pt idx="5">
                  <c:v>33.729999999999997</c:v>
                </c:pt>
                <c:pt idx="6">
                  <c:v>12.5</c:v>
                </c:pt>
                <c:pt idx="7">
                  <c:v>8.4599999999999991</c:v>
                </c:pt>
                <c:pt idx="8">
                  <c:v>23.869999999999997</c:v>
                </c:pt>
                <c:pt idx="9">
                  <c:v>45.149999999999991</c:v>
                </c:pt>
                <c:pt idx="10">
                  <c:v>25.460000000000004</c:v>
                </c:pt>
                <c:pt idx="11">
                  <c:v>12.760000000000002</c:v>
                </c:pt>
                <c:pt idx="12">
                  <c:v>33.869999999999997</c:v>
                </c:pt>
                <c:pt idx="13">
                  <c:v>15.12</c:v>
                </c:pt>
                <c:pt idx="14">
                  <c:v>28.150000000000002</c:v>
                </c:pt>
                <c:pt idx="15">
                  <c:v>24.820000000000011</c:v>
                </c:pt>
                <c:pt idx="16">
                  <c:v>86.760000000000019</c:v>
                </c:pt>
                <c:pt idx="17">
                  <c:v>94.750000000000028</c:v>
                </c:pt>
                <c:pt idx="18">
                  <c:v>128.3600000000001</c:v>
                </c:pt>
                <c:pt idx="19">
                  <c:v>126.06000000000003</c:v>
                </c:pt>
                <c:pt idx="20">
                  <c:v>94.49</c:v>
                </c:pt>
                <c:pt idx="21">
                  <c:v>173.98000000000025</c:v>
                </c:pt>
                <c:pt idx="22">
                  <c:v>216.18999999999994</c:v>
                </c:pt>
                <c:pt idx="23">
                  <c:v>193.59000000000066</c:v>
                </c:pt>
                <c:pt idx="24">
                  <c:v>222.59000000000049</c:v>
                </c:pt>
                <c:pt idx="25">
                  <c:v>242.61000000000033</c:v>
                </c:pt>
                <c:pt idx="26">
                  <c:v>263.11999999999989</c:v>
                </c:pt>
                <c:pt idx="27">
                  <c:v>312.05000000000018</c:v>
                </c:pt>
                <c:pt idx="28">
                  <c:v>351.43999999999966</c:v>
                </c:pt>
                <c:pt idx="29">
                  <c:v>338.84999999999934</c:v>
                </c:pt>
                <c:pt idx="30">
                  <c:v>304.24000000000029</c:v>
                </c:pt>
                <c:pt idx="31">
                  <c:v>241.0600000000004</c:v>
                </c:pt>
                <c:pt idx="32">
                  <c:v>154.96000000000012</c:v>
                </c:pt>
                <c:pt idx="33">
                  <c:v>154.76999999999995</c:v>
                </c:pt>
                <c:pt idx="34">
                  <c:v>131.97</c:v>
                </c:pt>
                <c:pt idx="35">
                  <c:v>102.82000000000001</c:v>
                </c:pt>
                <c:pt idx="36">
                  <c:v>22.660000000000029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9D4-4C66-9A4F-222F776665E3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Sum of EU_Sales</c:v>
                </c:pt>
              </c:strCache>
            </c:strRef>
          </c:tx>
          <c:spPr>
            <a:ln w="34925" cap="rnd">
              <a:solidFill>
                <a:srgbClr val="92D05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Sheet1!$C$4:$C$41</c:f>
              <c:numCache>
                <c:formatCode>General</c:formatCode>
                <c:ptCount val="37"/>
                <c:pt idx="0">
                  <c:v>0.67000000000000015</c:v>
                </c:pt>
                <c:pt idx="1">
                  <c:v>1.9600000000000006</c:v>
                </c:pt>
                <c:pt idx="2">
                  <c:v>1.6500000000000008</c:v>
                </c:pt>
                <c:pt idx="3">
                  <c:v>0.80000000000000016</c:v>
                </c:pt>
                <c:pt idx="4">
                  <c:v>2.1</c:v>
                </c:pt>
                <c:pt idx="5">
                  <c:v>4.7399999999999993</c:v>
                </c:pt>
                <c:pt idx="6">
                  <c:v>2.8400000000000007</c:v>
                </c:pt>
                <c:pt idx="7">
                  <c:v>1.4100000000000001</c:v>
                </c:pt>
                <c:pt idx="8">
                  <c:v>6.59</c:v>
                </c:pt>
                <c:pt idx="9">
                  <c:v>8.4400000000000013</c:v>
                </c:pt>
                <c:pt idx="10">
                  <c:v>7.63</c:v>
                </c:pt>
                <c:pt idx="11">
                  <c:v>3.9499999999999993</c:v>
                </c:pt>
                <c:pt idx="12">
                  <c:v>11.709999999999999</c:v>
                </c:pt>
                <c:pt idx="13">
                  <c:v>4.6499999999999995</c:v>
                </c:pt>
                <c:pt idx="14">
                  <c:v>14.879999999999997</c:v>
                </c:pt>
                <c:pt idx="15">
                  <c:v>14.899999999999981</c:v>
                </c:pt>
                <c:pt idx="16">
                  <c:v>47.259999999999984</c:v>
                </c:pt>
                <c:pt idx="17">
                  <c:v>48.319999999999965</c:v>
                </c:pt>
                <c:pt idx="18">
                  <c:v>66.900000000000077</c:v>
                </c:pt>
                <c:pt idx="19">
                  <c:v>62.670000000000009</c:v>
                </c:pt>
                <c:pt idx="20">
                  <c:v>52.750000000000021</c:v>
                </c:pt>
                <c:pt idx="21">
                  <c:v>94.889999999999858</c:v>
                </c:pt>
                <c:pt idx="22">
                  <c:v>109.74000000000017</c:v>
                </c:pt>
                <c:pt idx="23">
                  <c:v>103.81000000000014</c:v>
                </c:pt>
                <c:pt idx="24">
                  <c:v>107.32000000000015</c:v>
                </c:pt>
                <c:pt idx="25">
                  <c:v>121.94000000000025</c:v>
                </c:pt>
                <c:pt idx="26">
                  <c:v>129.24000000000032</c:v>
                </c:pt>
                <c:pt idx="27">
                  <c:v>160.49999999999994</c:v>
                </c:pt>
                <c:pt idx="28">
                  <c:v>184.39999999999992</c:v>
                </c:pt>
                <c:pt idx="29">
                  <c:v>191.58999999999986</c:v>
                </c:pt>
                <c:pt idx="30">
                  <c:v>176.72999999999996</c:v>
                </c:pt>
                <c:pt idx="31">
                  <c:v>167.44000000000037</c:v>
                </c:pt>
                <c:pt idx="32">
                  <c:v>118.78000000000003</c:v>
                </c:pt>
                <c:pt idx="33">
                  <c:v>125.80000000000001</c:v>
                </c:pt>
                <c:pt idx="34">
                  <c:v>125.64999999999999</c:v>
                </c:pt>
                <c:pt idx="35">
                  <c:v>97.70999999999998</c:v>
                </c:pt>
                <c:pt idx="36">
                  <c:v>26.760000000000009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9D4-4C66-9A4F-222F776665E3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Sum of JP_Sales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Sheet1!$D$4:$D$41</c:f>
              <c:numCache>
                <c:formatCode>General</c:formatCode>
                <c:ptCount val="3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8.1</c:v>
                </c:pt>
                <c:pt idx="4">
                  <c:v>14.269999999999998</c:v>
                </c:pt>
                <c:pt idx="5">
                  <c:v>14.56</c:v>
                </c:pt>
                <c:pt idx="6">
                  <c:v>19.809999999999999</c:v>
                </c:pt>
                <c:pt idx="7">
                  <c:v>11.63</c:v>
                </c:pt>
                <c:pt idx="8">
                  <c:v>15.759999999999998</c:v>
                </c:pt>
                <c:pt idx="9">
                  <c:v>18.360000000000003</c:v>
                </c:pt>
                <c:pt idx="10">
                  <c:v>14.88</c:v>
                </c:pt>
                <c:pt idx="11">
                  <c:v>14.780000000000003</c:v>
                </c:pt>
                <c:pt idx="12">
                  <c:v>28.91</c:v>
                </c:pt>
                <c:pt idx="13">
                  <c:v>25.330000000000005</c:v>
                </c:pt>
                <c:pt idx="14">
                  <c:v>33.989999999999995</c:v>
                </c:pt>
                <c:pt idx="15">
                  <c:v>45.749999999999993</c:v>
                </c:pt>
                <c:pt idx="16">
                  <c:v>57.439999999999984</c:v>
                </c:pt>
                <c:pt idx="17">
                  <c:v>48.87</c:v>
                </c:pt>
                <c:pt idx="18">
                  <c:v>50.039999999999985</c:v>
                </c:pt>
                <c:pt idx="19">
                  <c:v>52.339999999999989</c:v>
                </c:pt>
                <c:pt idx="20">
                  <c:v>42.770000000000032</c:v>
                </c:pt>
                <c:pt idx="21">
                  <c:v>39.860000000000028</c:v>
                </c:pt>
                <c:pt idx="22">
                  <c:v>41.76</c:v>
                </c:pt>
                <c:pt idx="23">
                  <c:v>34.200000000000017</c:v>
                </c:pt>
                <c:pt idx="24">
                  <c:v>41.649999999999991</c:v>
                </c:pt>
                <c:pt idx="25">
                  <c:v>54.28</c:v>
                </c:pt>
                <c:pt idx="26">
                  <c:v>73.730000000000047</c:v>
                </c:pt>
                <c:pt idx="27">
                  <c:v>60.290000000000134</c:v>
                </c:pt>
                <c:pt idx="28">
                  <c:v>60.260000000000026</c:v>
                </c:pt>
                <c:pt idx="29">
                  <c:v>61.890000000000008</c:v>
                </c:pt>
                <c:pt idx="30">
                  <c:v>59.490000000000144</c:v>
                </c:pt>
                <c:pt idx="31">
                  <c:v>53.040000000000063</c:v>
                </c:pt>
                <c:pt idx="32">
                  <c:v>51.740000000000101</c:v>
                </c:pt>
                <c:pt idx="33">
                  <c:v>47.590000000000039</c:v>
                </c:pt>
                <c:pt idx="34">
                  <c:v>39.460000000000043</c:v>
                </c:pt>
                <c:pt idx="35">
                  <c:v>33.720000000000041</c:v>
                </c:pt>
                <c:pt idx="36">
                  <c:v>13.699999999999974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9D4-4C66-9A4F-222F776665E3}"/>
            </c:ext>
          </c:extLst>
        </c:ser>
        <c:ser>
          <c:idx val="3"/>
          <c:order val="3"/>
          <c:tx>
            <c:strRef>
              <c:f>Sheet1!$E$3</c:f>
              <c:strCache>
                <c:ptCount val="1"/>
                <c:pt idx="0">
                  <c:v>Sum of Other_Sales</c:v>
                </c:pt>
              </c:strCache>
            </c:strRef>
          </c:tx>
          <c:spPr>
            <a:ln w="34925" cap="rnd">
              <a:solidFill>
                <a:srgbClr val="FFC00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Sheet1!$E$4:$E$41</c:f>
              <c:numCache>
                <c:formatCode>General</c:formatCode>
                <c:ptCount val="37"/>
                <c:pt idx="0">
                  <c:v>0.11999999999999998</c:v>
                </c:pt>
                <c:pt idx="1">
                  <c:v>0.32000000000000012</c:v>
                </c:pt>
                <c:pt idx="2">
                  <c:v>0.31000000000000016</c:v>
                </c:pt>
                <c:pt idx="3">
                  <c:v>0.13999999999999999</c:v>
                </c:pt>
                <c:pt idx="4">
                  <c:v>0.70000000000000018</c:v>
                </c:pt>
                <c:pt idx="5">
                  <c:v>0.92000000000000015</c:v>
                </c:pt>
                <c:pt idx="6">
                  <c:v>1.9300000000000002</c:v>
                </c:pt>
                <c:pt idx="7">
                  <c:v>0.2</c:v>
                </c:pt>
                <c:pt idx="8">
                  <c:v>0.99</c:v>
                </c:pt>
                <c:pt idx="9">
                  <c:v>1.5000000000000002</c:v>
                </c:pt>
                <c:pt idx="10">
                  <c:v>1.4000000000000004</c:v>
                </c:pt>
                <c:pt idx="11">
                  <c:v>0.7400000000000001</c:v>
                </c:pt>
                <c:pt idx="12">
                  <c:v>1.6500000000000004</c:v>
                </c:pt>
                <c:pt idx="13">
                  <c:v>0.89000000000000012</c:v>
                </c:pt>
                <c:pt idx="14">
                  <c:v>2.2000000000000006</c:v>
                </c:pt>
                <c:pt idx="15">
                  <c:v>2.6399999999999948</c:v>
                </c:pt>
                <c:pt idx="16">
                  <c:v>7.68999999999998</c:v>
                </c:pt>
                <c:pt idx="17">
                  <c:v>9.1299999999999759</c:v>
                </c:pt>
                <c:pt idx="18">
                  <c:v>11.029999999999955</c:v>
                </c:pt>
                <c:pt idx="19">
                  <c:v>10.049999999999953</c:v>
                </c:pt>
                <c:pt idx="20">
                  <c:v>11.61999999999996</c:v>
                </c:pt>
                <c:pt idx="21">
                  <c:v>22.760000000000048</c:v>
                </c:pt>
                <c:pt idx="22">
                  <c:v>27.280000000000125</c:v>
                </c:pt>
                <c:pt idx="23">
                  <c:v>26.010000000000115</c:v>
                </c:pt>
                <c:pt idx="24">
                  <c:v>47.289999999999964</c:v>
                </c:pt>
                <c:pt idx="25">
                  <c:v>40.58</c:v>
                </c:pt>
                <c:pt idx="26">
                  <c:v>54.429999999999971</c:v>
                </c:pt>
                <c:pt idx="27">
                  <c:v>77.600000000000222</c:v>
                </c:pt>
                <c:pt idx="28">
                  <c:v>82.390000000000384</c:v>
                </c:pt>
                <c:pt idx="29">
                  <c:v>74.770000000000124</c:v>
                </c:pt>
                <c:pt idx="30">
                  <c:v>59.899999999999949</c:v>
                </c:pt>
                <c:pt idx="31">
                  <c:v>54.389999999999866</c:v>
                </c:pt>
                <c:pt idx="32">
                  <c:v>37.820000000000043</c:v>
                </c:pt>
                <c:pt idx="33">
                  <c:v>39.820000000000014</c:v>
                </c:pt>
                <c:pt idx="34">
                  <c:v>40.019999999999996</c:v>
                </c:pt>
                <c:pt idx="35">
                  <c:v>30.010000000000069</c:v>
                </c:pt>
                <c:pt idx="36">
                  <c:v>7.7499999999999885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9D4-4C66-9A4F-222F776665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66750735"/>
        <c:axId val="966753615"/>
      </c:lineChart>
      <c:catAx>
        <c:axId val="96675073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6753615"/>
        <c:crosses val="autoZero"/>
        <c:auto val="1"/>
        <c:lblAlgn val="ctr"/>
        <c:lblOffset val="100"/>
        <c:noMultiLvlLbl val="0"/>
      </c:catAx>
      <c:valAx>
        <c:axId val="9667536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 per million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67507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[vgsales.xlsx]Sheet1!PivotTable1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Sum of NA_Sales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Sheet1!$B$4:$B$41</c:f>
              <c:numCache>
                <c:formatCode>General</c:formatCode>
                <c:ptCount val="37"/>
                <c:pt idx="0">
                  <c:v>10.590000000000003</c:v>
                </c:pt>
                <c:pt idx="1">
                  <c:v>33.4</c:v>
                </c:pt>
                <c:pt idx="2">
                  <c:v>26.920000000000005</c:v>
                </c:pt>
                <c:pt idx="3">
                  <c:v>7.76</c:v>
                </c:pt>
                <c:pt idx="4">
                  <c:v>33.280000000000008</c:v>
                </c:pt>
                <c:pt idx="5">
                  <c:v>33.729999999999997</c:v>
                </c:pt>
                <c:pt idx="6">
                  <c:v>12.5</c:v>
                </c:pt>
                <c:pt idx="7">
                  <c:v>8.4599999999999991</c:v>
                </c:pt>
                <c:pt idx="8">
                  <c:v>23.869999999999997</c:v>
                </c:pt>
                <c:pt idx="9">
                  <c:v>45.149999999999991</c:v>
                </c:pt>
                <c:pt idx="10">
                  <c:v>25.460000000000004</c:v>
                </c:pt>
                <c:pt idx="11">
                  <c:v>12.760000000000002</c:v>
                </c:pt>
                <c:pt idx="12">
                  <c:v>33.869999999999997</c:v>
                </c:pt>
                <c:pt idx="13">
                  <c:v>15.12</c:v>
                </c:pt>
                <c:pt idx="14">
                  <c:v>28.150000000000002</c:v>
                </c:pt>
                <c:pt idx="15">
                  <c:v>24.820000000000011</c:v>
                </c:pt>
                <c:pt idx="16">
                  <c:v>86.760000000000019</c:v>
                </c:pt>
                <c:pt idx="17">
                  <c:v>94.750000000000028</c:v>
                </c:pt>
                <c:pt idx="18">
                  <c:v>128.3600000000001</c:v>
                </c:pt>
                <c:pt idx="19">
                  <c:v>126.06000000000003</c:v>
                </c:pt>
                <c:pt idx="20">
                  <c:v>94.49</c:v>
                </c:pt>
                <c:pt idx="21">
                  <c:v>173.98000000000025</c:v>
                </c:pt>
                <c:pt idx="22">
                  <c:v>216.18999999999994</c:v>
                </c:pt>
                <c:pt idx="23">
                  <c:v>193.59000000000066</c:v>
                </c:pt>
                <c:pt idx="24">
                  <c:v>222.59000000000049</c:v>
                </c:pt>
                <c:pt idx="25">
                  <c:v>242.61000000000033</c:v>
                </c:pt>
                <c:pt idx="26">
                  <c:v>263.11999999999989</c:v>
                </c:pt>
                <c:pt idx="27">
                  <c:v>312.05000000000018</c:v>
                </c:pt>
                <c:pt idx="28">
                  <c:v>351.43999999999966</c:v>
                </c:pt>
                <c:pt idx="29">
                  <c:v>338.84999999999934</c:v>
                </c:pt>
                <c:pt idx="30">
                  <c:v>304.24000000000029</c:v>
                </c:pt>
                <c:pt idx="31">
                  <c:v>241.0600000000004</c:v>
                </c:pt>
                <c:pt idx="32">
                  <c:v>154.96000000000012</c:v>
                </c:pt>
                <c:pt idx="33">
                  <c:v>154.76999999999995</c:v>
                </c:pt>
                <c:pt idx="34">
                  <c:v>131.97</c:v>
                </c:pt>
                <c:pt idx="35">
                  <c:v>102.82000000000001</c:v>
                </c:pt>
                <c:pt idx="36">
                  <c:v>22.660000000000029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E6-4DBC-BB7C-98BC79D39ACB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Sum of EU_Sales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Sheet1!$C$4:$C$41</c:f>
              <c:numCache>
                <c:formatCode>General</c:formatCode>
                <c:ptCount val="37"/>
                <c:pt idx="0">
                  <c:v>0.67000000000000015</c:v>
                </c:pt>
                <c:pt idx="1">
                  <c:v>1.9600000000000006</c:v>
                </c:pt>
                <c:pt idx="2">
                  <c:v>1.6500000000000008</c:v>
                </c:pt>
                <c:pt idx="3">
                  <c:v>0.80000000000000016</c:v>
                </c:pt>
                <c:pt idx="4">
                  <c:v>2.1</c:v>
                </c:pt>
                <c:pt idx="5">
                  <c:v>4.7399999999999993</c:v>
                </c:pt>
                <c:pt idx="6">
                  <c:v>2.8400000000000007</c:v>
                </c:pt>
                <c:pt idx="7">
                  <c:v>1.4100000000000001</c:v>
                </c:pt>
                <c:pt idx="8">
                  <c:v>6.59</c:v>
                </c:pt>
                <c:pt idx="9">
                  <c:v>8.4400000000000013</c:v>
                </c:pt>
                <c:pt idx="10">
                  <c:v>7.63</c:v>
                </c:pt>
                <c:pt idx="11">
                  <c:v>3.9499999999999993</c:v>
                </c:pt>
                <c:pt idx="12">
                  <c:v>11.709999999999999</c:v>
                </c:pt>
                <c:pt idx="13">
                  <c:v>4.6499999999999995</c:v>
                </c:pt>
                <c:pt idx="14">
                  <c:v>14.879999999999997</c:v>
                </c:pt>
                <c:pt idx="15">
                  <c:v>14.899999999999981</c:v>
                </c:pt>
                <c:pt idx="16">
                  <c:v>47.259999999999984</c:v>
                </c:pt>
                <c:pt idx="17">
                  <c:v>48.319999999999965</c:v>
                </c:pt>
                <c:pt idx="18">
                  <c:v>66.900000000000077</c:v>
                </c:pt>
                <c:pt idx="19">
                  <c:v>62.670000000000009</c:v>
                </c:pt>
                <c:pt idx="20">
                  <c:v>52.750000000000021</c:v>
                </c:pt>
                <c:pt idx="21">
                  <c:v>94.889999999999858</c:v>
                </c:pt>
                <c:pt idx="22">
                  <c:v>109.74000000000017</c:v>
                </c:pt>
                <c:pt idx="23">
                  <c:v>103.81000000000014</c:v>
                </c:pt>
                <c:pt idx="24">
                  <c:v>107.32000000000015</c:v>
                </c:pt>
                <c:pt idx="25">
                  <c:v>121.94000000000025</c:v>
                </c:pt>
                <c:pt idx="26">
                  <c:v>129.24000000000032</c:v>
                </c:pt>
                <c:pt idx="27">
                  <c:v>160.49999999999994</c:v>
                </c:pt>
                <c:pt idx="28">
                  <c:v>184.39999999999992</c:v>
                </c:pt>
                <c:pt idx="29">
                  <c:v>191.58999999999986</c:v>
                </c:pt>
                <c:pt idx="30">
                  <c:v>176.72999999999996</c:v>
                </c:pt>
                <c:pt idx="31">
                  <c:v>167.44000000000037</c:v>
                </c:pt>
                <c:pt idx="32">
                  <c:v>118.78000000000003</c:v>
                </c:pt>
                <c:pt idx="33">
                  <c:v>125.80000000000001</c:v>
                </c:pt>
                <c:pt idx="34">
                  <c:v>125.64999999999999</c:v>
                </c:pt>
                <c:pt idx="35">
                  <c:v>97.70999999999998</c:v>
                </c:pt>
                <c:pt idx="36">
                  <c:v>26.760000000000009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FE6-4DBC-BB7C-98BC79D39ACB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Sum of JP_Sales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Sheet1!$D$4:$D$41</c:f>
              <c:numCache>
                <c:formatCode>General</c:formatCode>
                <c:ptCount val="3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8.1</c:v>
                </c:pt>
                <c:pt idx="4">
                  <c:v>14.269999999999998</c:v>
                </c:pt>
                <c:pt idx="5">
                  <c:v>14.56</c:v>
                </c:pt>
                <c:pt idx="6">
                  <c:v>19.809999999999999</c:v>
                </c:pt>
                <c:pt idx="7">
                  <c:v>11.63</c:v>
                </c:pt>
                <c:pt idx="8">
                  <c:v>15.759999999999998</c:v>
                </c:pt>
                <c:pt idx="9">
                  <c:v>18.360000000000003</c:v>
                </c:pt>
                <c:pt idx="10">
                  <c:v>14.88</c:v>
                </c:pt>
                <c:pt idx="11">
                  <c:v>14.780000000000003</c:v>
                </c:pt>
                <c:pt idx="12">
                  <c:v>28.91</c:v>
                </c:pt>
                <c:pt idx="13">
                  <c:v>25.330000000000005</c:v>
                </c:pt>
                <c:pt idx="14">
                  <c:v>33.989999999999995</c:v>
                </c:pt>
                <c:pt idx="15">
                  <c:v>45.749999999999993</c:v>
                </c:pt>
                <c:pt idx="16">
                  <c:v>57.439999999999984</c:v>
                </c:pt>
                <c:pt idx="17">
                  <c:v>48.87</c:v>
                </c:pt>
                <c:pt idx="18">
                  <c:v>50.039999999999985</c:v>
                </c:pt>
                <c:pt idx="19">
                  <c:v>52.339999999999989</c:v>
                </c:pt>
                <c:pt idx="20">
                  <c:v>42.770000000000032</c:v>
                </c:pt>
                <c:pt idx="21">
                  <c:v>39.860000000000028</c:v>
                </c:pt>
                <c:pt idx="22">
                  <c:v>41.76</c:v>
                </c:pt>
                <c:pt idx="23">
                  <c:v>34.200000000000017</c:v>
                </c:pt>
                <c:pt idx="24">
                  <c:v>41.649999999999991</c:v>
                </c:pt>
                <c:pt idx="25">
                  <c:v>54.28</c:v>
                </c:pt>
                <c:pt idx="26">
                  <c:v>73.730000000000047</c:v>
                </c:pt>
                <c:pt idx="27">
                  <c:v>60.290000000000134</c:v>
                </c:pt>
                <c:pt idx="28">
                  <c:v>60.260000000000026</c:v>
                </c:pt>
                <c:pt idx="29">
                  <c:v>61.890000000000008</c:v>
                </c:pt>
                <c:pt idx="30">
                  <c:v>59.490000000000144</c:v>
                </c:pt>
                <c:pt idx="31">
                  <c:v>53.040000000000063</c:v>
                </c:pt>
                <c:pt idx="32">
                  <c:v>51.740000000000101</c:v>
                </c:pt>
                <c:pt idx="33">
                  <c:v>47.590000000000039</c:v>
                </c:pt>
                <c:pt idx="34">
                  <c:v>39.460000000000043</c:v>
                </c:pt>
                <c:pt idx="35">
                  <c:v>33.720000000000041</c:v>
                </c:pt>
                <c:pt idx="36">
                  <c:v>13.699999999999974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FE6-4DBC-BB7C-98BC79D39ACB}"/>
            </c:ext>
          </c:extLst>
        </c:ser>
        <c:ser>
          <c:idx val="3"/>
          <c:order val="3"/>
          <c:tx>
            <c:strRef>
              <c:f>Sheet1!$E$3</c:f>
              <c:strCache>
                <c:ptCount val="1"/>
                <c:pt idx="0">
                  <c:v>Sum of Other_Sales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Sheet1!$E$4:$E$41</c:f>
              <c:numCache>
                <c:formatCode>General</c:formatCode>
                <c:ptCount val="37"/>
                <c:pt idx="0">
                  <c:v>0.11999999999999998</c:v>
                </c:pt>
                <c:pt idx="1">
                  <c:v>0.32000000000000012</c:v>
                </c:pt>
                <c:pt idx="2">
                  <c:v>0.31000000000000016</c:v>
                </c:pt>
                <c:pt idx="3">
                  <c:v>0.13999999999999999</c:v>
                </c:pt>
                <c:pt idx="4">
                  <c:v>0.70000000000000018</c:v>
                </c:pt>
                <c:pt idx="5">
                  <c:v>0.92000000000000015</c:v>
                </c:pt>
                <c:pt idx="6">
                  <c:v>1.9300000000000002</c:v>
                </c:pt>
                <c:pt idx="7">
                  <c:v>0.2</c:v>
                </c:pt>
                <c:pt idx="8">
                  <c:v>0.99</c:v>
                </c:pt>
                <c:pt idx="9">
                  <c:v>1.5000000000000002</c:v>
                </c:pt>
                <c:pt idx="10">
                  <c:v>1.4000000000000004</c:v>
                </c:pt>
                <c:pt idx="11">
                  <c:v>0.7400000000000001</c:v>
                </c:pt>
                <c:pt idx="12">
                  <c:v>1.6500000000000004</c:v>
                </c:pt>
                <c:pt idx="13">
                  <c:v>0.89000000000000012</c:v>
                </c:pt>
                <c:pt idx="14">
                  <c:v>2.2000000000000006</c:v>
                </c:pt>
                <c:pt idx="15">
                  <c:v>2.6399999999999948</c:v>
                </c:pt>
                <c:pt idx="16">
                  <c:v>7.68999999999998</c:v>
                </c:pt>
                <c:pt idx="17">
                  <c:v>9.1299999999999759</c:v>
                </c:pt>
                <c:pt idx="18">
                  <c:v>11.029999999999955</c:v>
                </c:pt>
                <c:pt idx="19">
                  <c:v>10.049999999999953</c:v>
                </c:pt>
                <c:pt idx="20">
                  <c:v>11.61999999999996</c:v>
                </c:pt>
                <c:pt idx="21">
                  <c:v>22.760000000000048</c:v>
                </c:pt>
                <c:pt idx="22">
                  <c:v>27.280000000000125</c:v>
                </c:pt>
                <c:pt idx="23">
                  <c:v>26.010000000000115</c:v>
                </c:pt>
                <c:pt idx="24">
                  <c:v>47.289999999999964</c:v>
                </c:pt>
                <c:pt idx="25">
                  <c:v>40.58</c:v>
                </c:pt>
                <c:pt idx="26">
                  <c:v>54.429999999999971</c:v>
                </c:pt>
                <c:pt idx="27">
                  <c:v>77.600000000000222</c:v>
                </c:pt>
                <c:pt idx="28">
                  <c:v>82.390000000000384</c:v>
                </c:pt>
                <c:pt idx="29">
                  <c:v>74.770000000000124</c:v>
                </c:pt>
                <c:pt idx="30">
                  <c:v>59.899999999999949</c:v>
                </c:pt>
                <c:pt idx="31">
                  <c:v>54.389999999999866</c:v>
                </c:pt>
                <c:pt idx="32">
                  <c:v>37.820000000000043</c:v>
                </c:pt>
                <c:pt idx="33">
                  <c:v>39.820000000000014</c:v>
                </c:pt>
                <c:pt idx="34">
                  <c:v>40.019999999999996</c:v>
                </c:pt>
                <c:pt idx="35">
                  <c:v>30.010000000000069</c:v>
                </c:pt>
                <c:pt idx="36">
                  <c:v>7.7499999999999885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FE6-4DBC-BB7C-98BC79D39A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66760335"/>
        <c:axId val="966762735"/>
      </c:barChart>
      <c:catAx>
        <c:axId val="96676033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6762735"/>
        <c:crosses val="autoZero"/>
        <c:auto val="1"/>
        <c:lblAlgn val="ctr"/>
        <c:lblOffset val="100"/>
        <c:noMultiLvlLbl val="0"/>
      </c:catAx>
      <c:valAx>
        <c:axId val="966762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 per million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67603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[vgsales.xlsx]Sheet1!PivotTable1</c:name>
    <c:fmtId val="2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Sum of NA_Sales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Sheet1!$A$4:$A$26</c:f>
              <c:multiLvlStrCache>
                <c:ptCount val="11"/>
                <c:lvl>
                  <c:pt idx="0">
                    <c:v>2016</c:v>
                  </c:pt>
                  <c:pt idx="1">
                    <c:v>2016</c:v>
                  </c:pt>
                  <c:pt idx="2">
                    <c:v>2016</c:v>
                  </c:pt>
                  <c:pt idx="3">
                    <c:v>2016</c:v>
                  </c:pt>
                  <c:pt idx="4">
                    <c:v>2016</c:v>
                  </c:pt>
                  <c:pt idx="5">
                    <c:v>2016</c:v>
                  </c:pt>
                  <c:pt idx="6">
                    <c:v>2016</c:v>
                  </c:pt>
                  <c:pt idx="7">
                    <c:v>2016</c:v>
                  </c:pt>
                  <c:pt idx="8">
                    <c:v>2016</c:v>
                  </c:pt>
                  <c:pt idx="9">
                    <c:v>2016</c:v>
                  </c:pt>
                  <c:pt idx="10">
                    <c:v>2016</c:v>
                  </c:pt>
                </c:lvl>
                <c:lvl>
                  <c:pt idx="0">
                    <c:v>Action</c:v>
                  </c:pt>
                  <c:pt idx="1">
                    <c:v>Adventure</c:v>
                  </c:pt>
                  <c:pt idx="2">
                    <c:v>Fighting</c:v>
                  </c:pt>
                  <c:pt idx="3">
                    <c:v>Misc</c:v>
                  </c:pt>
                  <c:pt idx="4">
                    <c:v>Platform</c:v>
                  </c:pt>
                  <c:pt idx="5">
                    <c:v>Racing</c:v>
                  </c:pt>
                  <c:pt idx="6">
                    <c:v>Role-Playing</c:v>
                  </c:pt>
                  <c:pt idx="7">
                    <c:v>Shooter</c:v>
                  </c:pt>
                  <c:pt idx="8">
                    <c:v>Simulation</c:v>
                  </c:pt>
                  <c:pt idx="9">
                    <c:v>Sports</c:v>
                  </c:pt>
                  <c:pt idx="10">
                    <c:v>Strategy</c:v>
                  </c:pt>
                </c:lvl>
              </c:multiLvlStrCache>
            </c:multiLvlStrRef>
          </c:cat>
          <c:val>
            <c:numRef>
              <c:f>Sheet1!$B$4:$B$26</c:f>
              <c:numCache>
                <c:formatCode>General</c:formatCode>
                <c:ptCount val="11"/>
                <c:pt idx="0">
                  <c:v>5.8699999999999966</c:v>
                </c:pt>
                <c:pt idx="1">
                  <c:v>0.34</c:v>
                </c:pt>
                <c:pt idx="2">
                  <c:v>1.5999999999999999</c:v>
                </c:pt>
                <c:pt idx="3">
                  <c:v>0.22</c:v>
                </c:pt>
                <c:pt idx="4">
                  <c:v>0.79</c:v>
                </c:pt>
                <c:pt idx="5">
                  <c:v>0.33000000000000007</c:v>
                </c:pt>
                <c:pt idx="6">
                  <c:v>1.39</c:v>
                </c:pt>
                <c:pt idx="7">
                  <c:v>7.4399999999999977</c:v>
                </c:pt>
                <c:pt idx="8">
                  <c:v>0</c:v>
                </c:pt>
                <c:pt idx="9">
                  <c:v>4.5699999999999994</c:v>
                </c:pt>
                <c:pt idx="10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35-4559-AD79-42B9CB6D60EE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Sum of EU_Sales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Sheet1!$A$4:$A$26</c:f>
              <c:multiLvlStrCache>
                <c:ptCount val="11"/>
                <c:lvl>
                  <c:pt idx="0">
                    <c:v>2016</c:v>
                  </c:pt>
                  <c:pt idx="1">
                    <c:v>2016</c:v>
                  </c:pt>
                  <c:pt idx="2">
                    <c:v>2016</c:v>
                  </c:pt>
                  <c:pt idx="3">
                    <c:v>2016</c:v>
                  </c:pt>
                  <c:pt idx="4">
                    <c:v>2016</c:v>
                  </c:pt>
                  <c:pt idx="5">
                    <c:v>2016</c:v>
                  </c:pt>
                  <c:pt idx="6">
                    <c:v>2016</c:v>
                  </c:pt>
                  <c:pt idx="7">
                    <c:v>2016</c:v>
                  </c:pt>
                  <c:pt idx="8">
                    <c:v>2016</c:v>
                  </c:pt>
                  <c:pt idx="9">
                    <c:v>2016</c:v>
                  </c:pt>
                  <c:pt idx="10">
                    <c:v>2016</c:v>
                  </c:pt>
                </c:lvl>
                <c:lvl>
                  <c:pt idx="0">
                    <c:v>Action</c:v>
                  </c:pt>
                  <c:pt idx="1">
                    <c:v>Adventure</c:v>
                  </c:pt>
                  <c:pt idx="2">
                    <c:v>Fighting</c:v>
                  </c:pt>
                  <c:pt idx="3">
                    <c:v>Misc</c:v>
                  </c:pt>
                  <c:pt idx="4">
                    <c:v>Platform</c:v>
                  </c:pt>
                  <c:pt idx="5">
                    <c:v>Racing</c:v>
                  </c:pt>
                  <c:pt idx="6">
                    <c:v>Role-Playing</c:v>
                  </c:pt>
                  <c:pt idx="7">
                    <c:v>Shooter</c:v>
                  </c:pt>
                  <c:pt idx="8">
                    <c:v>Simulation</c:v>
                  </c:pt>
                  <c:pt idx="9">
                    <c:v>Sports</c:v>
                  </c:pt>
                  <c:pt idx="10">
                    <c:v>Strategy</c:v>
                  </c:pt>
                </c:lvl>
              </c:multiLvlStrCache>
            </c:multiLvlStrRef>
          </c:cat>
          <c:val>
            <c:numRef>
              <c:f>Sheet1!$C$4:$C$26</c:f>
              <c:numCache>
                <c:formatCode>General</c:formatCode>
                <c:ptCount val="11"/>
                <c:pt idx="0">
                  <c:v>6.3599999999999994</c:v>
                </c:pt>
                <c:pt idx="1">
                  <c:v>0.39</c:v>
                </c:pt>
                <c:pt idx="2">
                  <c:v>1.1499999999999999</c:v>
                </c:pt>
                <c:pt idx="3">
                  <c:v>0.09</c:v>
                </c:pt>
                <c:pt idx="4">
                  <c:v>0.87000000000000011</c:v>
                </c:pt>
                <c:pt idx="5">
                  <c:v>1.1400000000000001</c:v>
                </c:pt>
                <c:pt idx="6">
                  <c:v>1.29</c:v>
                </c:pt>
                <c:pt idx="7">
                  <c:v>7.6999999999999984</c:v>
                </c:pt>
                <c:pt idx="8">
                  <c:v>9.0000000000000011E-2</c:v>
                </c:pt>
                <c:pt idx="9">
                  <c:v>7.3599999999999994</c:v>
                </c:pt>
                <c:pt idx="10">
                  <c:v>0.32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35-4559-AD79-42B9CB6D60EE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Sum of JP_Sales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Sheet1!$A$4:$A$26</c:f>
              <c:multiLvlStrCache>
                <c:ptCount val="11"/>
                <c:lvl>
                  <c:pt idx="0">
                    <c:v>2016</c:v>
                  </c:pt>
                  <c:pt idx="1">
                    <c:v>2016</c:v>
                  </c:pt>
                  <c:pt idx="2">
                    <c:v>2016</c:v>
                  </c:pt>
                  <c:pt idx="3">
                    <c:v>2016</c:v>
                  </c:pt>
                  <c:pt idx="4">
                    <c:v>2016</c:v>
                  </c:pt>
                  <c:pt idx="5">
                    <c:v>2016</c:v>
                  </c:pt>
                  <c:pt idx="6">
                    <c:v>2016</c:v>
                  </c:pt>
                  <c:pt idx="7">
                    <c:v>2016</c:v>
                  </c:pt>
                  <c:pt idx="8">
                    <c:v>2016</c:v>
                  </c:pt>
                  <c:pt idx="9">
                    <c:v>2016</c:v>
                  </c:pt>
                  <c:pt idx="10">
                    <c:v>2016</c:v>
                  </c:pt>
                </c:lvl>
                <c:lvl>
                  <c:pt idx="0">
                    <c:v>Action</c:v>
                  </c:pt>
                  <c:pt idx="1">
                    <c:v>Adventure</c:v>
                  </c:pt>
                  <c:pt idx="2">
                    <c:v>Fighting</c:v>
                  </c:pt>
                  <c:pt idx="3">
                    <c:v>Misc</c:v>
                  </c:pt>
                  <c:pt idx="4">
                    <c:v>Platform</c:v>
                  </c:pt>
                  <c:pt idx="5">
                    <c:v>Racing</c:v>
                  </c:pt>
                  <c:pt idx="6">
                    <c:v>Role-Playing</c:v>
                  </c:pt>
                  <c:pt idx="7">
                    <c:v>Shooter</c:v>
                  </c:pt>
                  <c:pt idx="8">
                    <c:v>Simulation</c:v>
                  </c:pt>
                  <c:pt idx="9">
                    <c:v>Sports</c:v>
                  </c:pt>
                  <c:pt idx="10">
                    <c:v>Strategy</c:v>
                  </c:pt>
                </c:lvl>
              </c:multiLvlStrCache>
            </c:multiLvlStrRef>
          </c:cat>
          <c:val>
            <c:numRef>
              <c:f>Sheet1!$D$4:$D$26</c:f>
              <c:numCache>
                <c:formatCode>General</c:formatCode>
                <c:ptCount val="11"/>
                <c:pt idx="0">
                  <c:v>5.7899999999999965</c:v>
                </c:pt>
                <c:pt idx="1">
                  <c:v>0.97000000000000008</c:v>
                </c:pt>
                <c:pt idx="2">
                  <c:v>0.64</c:v>
                </c:pt>
                <c:pt idx="3">
                  <c:v>0.81000000000000028</c:v>
                </c:pt>
                <c:pt idx="4">
                  <c:v>0.11</c:v>
                </c:pt>
                <c:pt idx="5">
                  <c:v>0.01</c:v>
                </c:pt>
                <c:pt idx="6">
                  <c:v>3.63</c:v>
                </c:pt>
                <c:pt idx="7">
                  <c:v>0.6100000000000001</c:v>
                </c:pt>
                <c:pt idx="8">
                  <c:v>0.3</c:v>
                </c:pt>
                <c:pt idx="9">
                  <c:v>0.78000000000000014</c:v>
                </c:pt>
                <c:pt idx="10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435-4559-AD79-42B9CB6D60EE}"/>
            </c:ext>
          </c:extLst>
        </c:ser>
        <c:ser>
          <c:idx val="3"/>
          <c:order val="3"/>
          <c:tx>
            <c:strRef>
              <c:f>Sheet1!$E$3</c:f>
              <c:strCache>
                <c:ptCount val="1"/>
                <c:pt idx="0">
                  <c:v>Sum of Other_Sales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Sheet1!$A$4:$A$26</c:f>
              <c:multiLvlStrCache>
                <c:ptCount val="11"/>
                <c:lvl>
                  <c:pt idx="0">
                    <c:v>2016</c:v>
                  </c:pt>
                  <c:pt idx="1">
                    <c:v>2016</c:v>
                  </c:pt>
                  <c:pt idx="2">
                    <c:v>2016</c:v>
                  </c:pt>
                  <c:pt idx="3">
                    <c:v>2016</c:v>
                  </c:pt>
                  <c:pt idx="4">
                    <c:v>2016</c:v>
                  </c:pt>
                  <c:pt idx="5">
                    <c:v>2016</c:v>
                  </c:pt>
                  <c:pt idx="6">
                    <c:v>2016</c:v>
                  </c:pt>
                  <c:pt idx="7">
                    <c:v>2016</c:v>
                  </c:pt>
                  <c:pt idx="8">
                    <c:v>2016</c:v>
                  </c:pt>
                  <c:pt idx="9">
                    <c:v>2016</c:v>
                  </c:pt>
                  <c:pt idx="10">
                    <c:v>2016</c:v>
                  </c:pt>
                </c:lvl>
                <c:lvl>
                  <c:pt idx="0">
                    <c:v>Action</c:v>
                  </c:pt>
                  <c:pt idx="1">
                    <c:v>Adventure</c:v>
                  </c:pt>
                  <c:pt idx="2">
                    <c:v>Fighting</c:v>
                  </c:pt>
                  <c:pt idx="3">
                    <c:v>Misc</c:v>
                  </c:pt>
                  <c:pt idx="4">
                    <c:v>Platform</c:v>
                  </c:pt>
                  <c:pt idx="5">
                    <c:v>Racing</c:v>
                  </c:pt>
                  <c:pt idx="6">
                    <c:v>Role-Playing</c:v>
                  </c:pt>
                  <c:pt idx="7">
                    <c:v>Shooter</c:v>
                  </c:pt>
                  <c:pt idx="8">
                    <c:v>Simulation</c:v>
                  </c:pt>
                  <c:pt idx="9">
                    <c:v>Sports</c:v>
                  </c:pt>
                  <c:pt idx="10">
                    <c:v>Strategy</c:v>
                  </c:pt>
                </c:lvl>
              </c:multiLvlStrCache>
            </c:multiLvlStrRef>
          </c:cat>
          <c:val>
            <c:numRef>
              <c:f>Sheet1!$E$4:$E$26</c:f>
              <c:numCache>
                <c:formatCode>General</c:formatCode>
                <c:ptCount val="11"/>
                <c:pt idx="0">
                  <c:v>1.8300000000000005</c:v>
                </c:pt>
                <c:pt idx="1">
                  <c:v>0.10999999999999999</c:v>
                </c:pt>
                <c:pt idx="2">
                  <c:v>0.46000000000000008</c:v>
                </c:pt>
                <c:pt idx="3">
                  <c:v>0.03</c:v>
                </c:pt>
                <c:pt idx="4">
                  <c:v>0.31000000000000005</c:v>
                </c:pt>
                <c:pt idx="5">
                  <c:v>0.19</c:v>
                </c:pt>
                <c:pt idx="6">
                  <c:v>0.44000000000000006</c:v>
                </c:pt>
                <c:pt idx="7">
                  <c:v>2.4199999999999995</c:v>
                </c:pt>
                <c:pt idx="8">
                  <c:v>0</c:v>
                </c:pt>
                <c:pt idx="9">
                  <c:v>1.9200000000000002</c:v>
                </c:pt>
                <c:pt idx="10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35-4559-AD79-42B9CB6D60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027999439"/>
        <c:axId val="1028012399"/>
      </c:barChart>
      <c:catAx>
        <c:axId val="10279994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8012399"/>
        <c:crosses val="autoZero"/>
        <c:auto val="1"/>
        <c:lblAlgn val="ctr"/>
        <c:lblOffset val="100"/>
        <c:noMultiLvlLbl val="1"/>
      </c:catAx>
      <c:valAx>
        <c:axId val="10280123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 per million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79994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[vgsales.xlsx]Sheet1!PivotTable1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Sum of NA_Sales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Sheet1!$B$4:$B$41</c:f>
              <c:numCache>
                <c:formatCode>General</c:formatCode>
                <c:ptCount val="37"/>
                <c:pt idx="0">
                  <c:v>10.590000000000003</c:v>
                </c:pt>
                <c:pt idx="1">
                  <c:v>33.4</c:v>
                </c:pt>
                <c:pt idx="2">
                  <c:v>26.920000000000005</c:v>
                </c:pt>
                <c:pt idx="3">
                  <c:v>7.76</c:v>
                </c:pt>
                <c:pt idx="4">
                  <c:v>33.280000000000008</c:v>
                </c:pt>
                <c:pt idx="5">
                  <c:v>33.729999999999997</c:v>
                </c:pt>
                <c:pt idx="6">
                  <c:v>12.5</c:v>
                </c:pt>
                <c:pt idx="7">
                  <c:v>8.4599999999999991</c:v>
                </c:pt>
                <c:pt idx="8">
                  <c:v>23.869999999999997</c:v>
                </c:pt>
                <c:pt idx="9">
                  <c:v>45.149999999999991</c:v>
                </c:pt>
                <c:pt idx="10">
                  <c:v>25.460000000000004</c:v>
                </c:pt>
                <c:pt idx="11">
                  <c:v>12.760000000000002</c:v>
                </c:pt>
                <c:pt idx="12">
                  <c:v>33.869999999999997</c:v>
                </c:pt>
                <c:pt idx="13">
                  <c:v>15.12</c:v>
                </c:pt>
                <c:pt idx="14">
                  <c:v>28.150000000000002</c:v>
                </c:pt>
                <c:pt idx="15">
                  <c:v>24.820000000000011</c:v>
                </c:pt>
                <c:pt idx="16">
                  <c:v>86.760000000000019</c:v>
                </c:pt>
                <c:pt idx="17">
                  <c:v>94.750000000000028</c:v>
                </c:pt>
                <c:pt idx="18">
                  <c:v>128.3600000000001</c:v>
                </c:pt>
                <c:pt idx="19">
                  <c:v>126.06000000000003</c:v>
                </c:pt>
                <c:pt idx="20">
                  <c:v>94.49</c:v>
                </c:pt>
                <c:pt idx="21">
                  <c:v>173.98000000000025</c:v>
                </c:pt>
                <c:pt idx="22">
                  <c:v>216.18999999999994</c:v>
                </c:pt>
                <c:pt idx="23">
                  <c:v>193.59000000000066</c:v>
                </c:pt>
                <c:pt idx="24">
                  <c:v>222.59000000000049</c:v>
                </c:pt>
                <c:pt idx="25">
                  <c:v>242.61000000000033</c:v>
                </c:pt>
                <c:pt idx="26">
                  <c:v>263.11999999999989</c:v>
                </c:pt>
                <c:pt idx="27">
                  <c:v>312.05000000000018</c:v>
                </c:pt>
                <c:pt idx="28">
                  <c:v>351.43999999999966</c:v>
                </c:pt>
                <c:pt idx="29">
                  <c:v>338.84999999999934</c:v>
                </c:pt>
                <c:pt idx="30">
                  <c:v>304.24000000000029</c:v>
                </c:pt>
                <c:pt idx="31">
                  <c:v>241.0600000000004</c:v>
                </c:pt>
                <c:pt idx="32">
                  <c:v>154.96000000000012</c:v>
                </c:pt>
                <c:pt idx="33">
                  <c:v>154.76999999999995</c:v>
                </c:pt>
                <c:pt idx="34">
                  <c:v>131.97</c:v>
                </c:pt>
                <c:pt idx="35">
                  <c:v>102.82000000000001</c:v>
                </c:pt>
                <c:pt idx="36">
                  <c:v>22.660000000000029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5E-42B9-8881-0B1CDA88485D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Sum of EU_Sales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Sheet1!$C$4:$C$41</c:f>
              <c:numCache>
                <c:formatCode>General</c:formatCode>
                <c:ptCount val="37"/>
                <c:pt idx="0">
                  <c:v>0.67000000000000015</c:v>
                </c:pt>
                <c:pt idx="1">
                  <c:v>1.9600000000000006</c:v>
                </c:pt>
                <c:pt idx="2">
                  <c:v>1.6500000000000008</c:v>
                </c:pt>
                <c:pt idx="3">
                  <c:v>0.80000000000000016</c:v>
                </c:pt>
                <c:pt idx="4">
                  <c:v>2.1</c:v>
                </c:pt>
                <c:pt idx="5">
                  <c:v>4.7399999999999993</c:v>
                </c:pt>
                <c:pt idx="6">
                  <c:v>2.8400000000000007</c:v>
                </c:pt>
                <c:pt idx="7">
                  <c:v>1.4100000000000001</c:v>
                </c:pt>
                <c:pt idx="8">
                  <c:v>6.59</c:v>
                </c:pt>
                <c:pt idx="9">
                  <c:v>8.4400000000000013</c:v>
                </c:pt>
                <c:pt idx="10">
                  <c:v>7.63</c:v>
                </c:pt>
                <c:pt idx="11">
                  <c:v>3.9499999999999993</c:v>
                </c:pt>
                <c:pt idx="12">
                  <c:v>11.709999999999999</c:v>
                </c:pt>
                <c:pt idx="13">
                  <c:v>4.6499999999999995</c:v>
                </c:pt>
                <c:pt idx="14">
                  <c:v>14.879999999999997</c:v>
                </c:pt>
                <c:pt idx="15">
                  <c:v>14.899999999999981</c:v>
                </c:pt>
                <c:pt idx="16">
                  <c:v>47.259999999999984</c:v>
                </c:pt>
                <c:pt idx="17">
                  <c:v>48.319999999999965</c:v>
                </c:pt>
                <c:pt idx="18">
                  <c:v>66.900000000000077</c:v>
                </c:pt>
                <c:pt idx="19">
                  <c:v>62.670000000000009</c:v>
                </c:pt>
                <c:pt idx="20">
                  <c:v>52.750000000000021</c:v>
                </c:pt>
                <c:pt idx="21">
                  <c:v>94.889999999999858</c:v>
                </c:pt>
                <c:pt idx="22">
                  <c:v>109.74000000000017</c:v>
                </c:pt>
                <c:pt idx="23">
                  <c:v>103.81000000000014</c:v>
                </c:pt>
                <c:pt idx="24">
                  <c:v>107.32000000000015</c:v>
                </c:pt>
                <c:pt idx="25">
                  <c:v>121.94000000000025</c:v>
                </c:pt>
                <c:pt idx="26">
                  <c:v>129.24000000000032</c:v>
                </c:pt>
                <c:pt idx="27">
                  <c:v>160.49999999999994</c:v>
                </c:pt>
                <c:pt idx="28">
                  <c:v>184.39999999999992</c:v>
                </c:pt>
                <c:pt idx="29">
                  <c:v>191.58999999999986</c:v>
                </c:pt>
                <c:pt idx="30">
                  <c:v>176.72999999999996</c:v>
                </c:pt>
                <c:pt idx="31">
                  <c:v>167.44000000000037</c:v>
                </c:pt>
                <c:pt idx="32">
                  <c:v>118.78000000000003</c:v>
                </c:pt>
                <c:pt idx="33">
                  <c:v>125.80000000000001</c:v>
                </c:pt>
                <c:pt idx="34">
                  <c:v>125.64999999999999</c:v>
                </c:pt>
                <c:pt idx="35">
                  <c:v>97.70999999999998</c:v>
                </c:pt>
                <c:pt idx="36">
                  <c:v>26.760000000000009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55E-42B9-8881-0B1CDA88485D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Sum of JP_Sales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Sheet1!$D$4:$D$41</c:f>
              <c:numCache>
                <c:formatCode>General</c:formatCode>
                <c:ptCount val="3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8.1</c:v>
                </c:pt>
                <c:pt idx="4">
                  <c:v>14.269999999999998</c:v>
                </c:pt>
                <c:pt idx="5">
                  <c:v>14.56</c:v>
                </c:pt>
                <c:pt idx="6">
                  <c:v>19.809999999999999</c:v>
                </c:pt>
                <c:pt idx="7">
                  <c:v>11.63</c:v>
                </c:pt>
                <c:pt idx="8">
                  <c:v>15.759999999999998</c:v>
                </c:pt>
                <c:pt idx="9">
                  <c:v>18.360000000000003</c:v>
                </c:pt>
                <c:pt idx="10">
                  <c:v>14.88</c:v>
                </c:pt>
                <c:pt idx="11">
                  <c:v>14.780000000000003</c:v>
                </c:pt>
                <c:pt idx="12">
                  <c:v>28.91</c:v>
                </c:pt>
                <c:pt idx="13">
                  <c:v>25.330000000000005</c:v>
                </c:pt>
                <c:pt idx="14">
                  <c:v>33.989999999999995</c:v>
                </c:pt>
                <c:pt idx="15">
                  <c:v>45.749999999999993</c:v>
                </c:pt>
                <c:pt idx="16">
                  <c:v>57.439999999999984</c:v>
                </c:pt>
                <c:pt idx="17">
                  <c:v>48.87</c:v>
                </c:pt>
                <c:pt idx="18">
                  <c:v>50.039999999999985</c:v>
                </c:pt>
                <c:pt idx="19">
                  <c:v>52.339999999999989</c:v>
                </c:pt>
                <c:pt idx="20">
                  <c:v>42.770000000000032</c:v>
                </c:pt>
                <c:pt idx="21">
                  <c:v>39.860000000000028</c:v>
                </c:pt>
                <c:pt idx="22">
                  <c:v>41.76</c:v>
                </c:pt>
                <c:pt idx="23">
                  <c:v>34.200000000000017</c:v>
                </c:pt>
                <c:pt idx="24">
                  <c:v>41.649999999999991</c:v>
                </c:pt>
                <c:pt idx="25">
                  <c:v>54.28</c:v>
                </c:pt>
                <c:pt idx="26">
                  <c:v>73.730000000000047</c:v>
                </c:pt>
                <c:pt idx="27">
                  <c:v>60.290000000000134</c:v>
                </c:pt>
                <c:pt idx="28">
                  <c:v>60.260000000000026</c:v>
                </c:pt>
                <c:pt idx="29">
                  <c:v>61.890000000000008</c:v>
                </c:pt>
                <c:pt idx="30">
                  <c:v>59.490000000000144</c:v>
                </c:pt>
                <c:pt idx="31">
                  <c:v>53.040000000000063</c:v>
                </c:pt>
                <c:pt idx="32">
                  <c:v>51.740000000000101</c:v>
                </c:pt>
                <c:pt idx="33">
                  <c:v>47.590000000000039</c:v>
                </c:pt>
                <c:pt idx="34">
                  <c:v>39.460000000000043</c:v>
                </c:pt>
                <c:pt idx="35">
                  <c:v>33.720000000000041</c:v>
                </c:pt>
                <c:pt idx="36">
                  <c:v>13.699999999999974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55E-42B9-8881-0B1CDA88485D}"/>
            </c:ext>
          </c:extLst>
        </c:ser>
        <c:ser>
          <c:idx val="3"/>
          <c:order val="3"/>
          <c:tx>
            <c:strRef>
              <c:f>Sheet1!$E$3</c:f>
              <c:strCache>
                <c:ptCount val="1"/>
                <c:pt idx="0">
                  <c:v>Sum of Other_Sales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Sheet1!$A$4:$A$41</c:f>
              <c:strCache>
                <c:ptCount val="37"/>
                <c:pt idx="0">
                  <c:v>1980</c:v>
                </c:pt>
                <c:pt idx="1">
                  <c:v>1981</c:v>
                </c:pt>
                <c:pt idx="2">
                  <c:v>1982</c:v>
                </c:pt>
                <c:pt idx="3">
                  <c:v>1983</c:v>
                </c:pt>
                <c:pt idx="4">
                  <c:v>1984</c:v>
                </c:pt>
                <c:pt idx="5">
                  <c:v>1985</c:v>
                </c:pt>
                <c:pt idx="6">
                  <c:v>1986</c:v>
                </c:pt>
                <c:pt idx="7">
                  <c:v>1987</c:v>
                </c:pt>
                <c:pt idx="8">
                  <c:v>1988</c:v>
                </c:pt>
                <c:pt idx="9">
                  <c:v>1989</c:v>
                </c:pt>
                <c:pt idx="10">
                  <c:v>1990</c:v>
                </c:pt>
                <c:pt idx="11">
                  <c:v>1991</c:v>
                </c:pt>
                <c:pt idx="12">
                  <c:v>1992</c:v>
                </c:pt>
                <c:pt idx="13">
                  <c:v>1993</c:v>
                </c:pt>
                <c:pt idx="14">
                  <c:v>1994</c:v>
                </c:pt>
                <c:pt idx="15">
                  <c:v>1995</c:v>
                </c:pt>
                <c:pt idx="16">
                  <c:v>1996</c:v>
                </c:pt>
                <c:pt idx="17">
                  <c:v>1997</c:v>
                </c:pt>
                <c:pt idx="18">
                  <c:v>1998</c:v>
                </c:pt>
                <c:pt idx="19">
                  <c:v>1999</c:v>
                </c:pt>
                <c:pt idx="20">
                  <c:v>2000</c:v>
                </c:pt>
                <c:pt idx="21">
                  <c:v>2001</c:v>
                </c:pt>
                <c:pt idx="22">
                  <c:v>2002</c:v>
                </c:pt>
                <c:pt idx="23">
                  <c:v>2003</c:v>
                </c:pt>
                <c:pt idx="24">
                  <c:v>2004</c:v>
                </c:pt>
                <c:pt idx="25">
                  <c:v>2005</c:v>
                </c:pt>
                <c:pt idx="26">
                  <c:v>2006</c:v>
                </c:pt>
                <c:pt idx="27">
                  <c:v>2007</c:v>
                </c:pt>
                <c:pt idx="28">
                  <c:v>2008</c:v>
                </c:pt>
                <c:pt idx="29">
                  <c:v>2009</c:v>
                </c:pt>
                <c:pt idx="30">
                  <c:v>2010</c:v>
                </c:pt>
                <c:pt idx="31">
                  <c:v>2011</c:v>
                </c:pt>
                <c:pt idx="32">
                  <c:v>2012</c:v>
                </c:pt>
                <c:pt idx="33">
                  <c:v>2013</c:v>
                </c:pt>
                <c:pt idx="34">
                  <c:v>2014</c:v>
                </c:pt>
                <c:pt idx="35">
                  <c:v>2015</c:v>
                </c:pt>
                <c:pt idx="36">
                  <c:v>2016</c:v>
                </c:pt>
              </c:strCache>
            </c:strRef>
          </c:cat>
          <c:val>
            <c:numRef>
              <c:f>Sheet1!$E$4:$E$41</c:f>
              <c:numCache>
                <c:formatCode>General</c:formatCode>
                <c:ptCount val="37"/>
                <c:pt idx="0">
                  <c:v>0.11999999999999998</c:v>
                </c:pt>
                <c:pt idx="1">
                  <c:v>0.32000000000000012</c:v>
                </c:pt>
                <c:pt idx="2">
                  <c:v>0.31000000000000016</c:v>
                </c:pt>
                <c:pt idx="3">
                  <c:v>0.13999999999999999</c:v>
                </c:pt>
                <c:pt idx="4">
                  <c:v>0.70000000000000018</c:v>
                </c:pt>
                <c:pt idx="5">
                  <c:v>0.92000000000000015</c:v>
                </c:pt>
                <c:pt idx="6">
                  <c:v>1.9300000000000002</c:v>
                </c:pt>
                <c:pt idx="7">
                  <c:v>0.2</c:v>
                </c:pt>
                <c:pt idx="8">
                  <c:v>0.99</c:v>
                </c:pt>
                <c:pt idx="9">
                  <c:v>1.5000000000000002</c:v>
                </c:pt>
                <c:pt idx="10">
                  <c:v>1.4000000000000004</c:v>
                </c:pt>
                <c:pt idx="11">
                  <c:v>0.7400000000000001</c:v>
                </c:pt>
                <c:pt idx="12">
                  <c:v>1.6500000000000004</c:v>
                </c:pt>
                <c:pt idx="13">
                  <c:v>0.89000000000000012</c:v>
                </c:pt>
                <c:pt idx="14">
                  <c:v>2.2000000000000006</c:v>
                </c:pt>
                <c:pt idx="15">
                  <c:v>2.6399999999999948</c:v>
                </c:pt>
                <c:pt idx="16">
                  <c:v>7.68999999999998</c:v>
                </c:pt>
                <c:pt idx="17">
                  <c:v>9.1299999999999759</c:v>
                </c:pt>
                <c:pt idx="18">
                  <c:v>11.029999999999955</c:v>
                </c:pt>
                <c:pt idx="19">
                  <c:v>10.049999999999953</c:v>
                </c:pt>
                <c:pt idx="20">
                  <c:v>11.61999999999996</c:v>
                </c:pt>
                <c:pt idx="21">
                  <c:v>22.760000000000048</c:v>
                </c:pt>
                <c:pt idx="22">
                  <c:v>27.280000000000125</c:v>
                </c:pt>
                <c:pt idx="23">
                  <c:v>26.010000000000115</c:v>
                </c:pt>
                <c:pt idx="24">
                  <c:v>47.289999999999964</c:v>
                </c:pt>
                <c:pt idx="25">
                  <c:v>40.58</c:v>
                </c:pt>
                <c:pt idx="26">
                  <c:v>54.429999999999971</c:v>
                </c:pt>
                <c:pt idx="27">
                  <c:v>77.600000000000222</c:v>
                </c:pt>
                <c:pt idx="28">
                  <c:v>82.390000000000384</c:v>
                </c:pt>
                <c:pt idx="29">
                  <c:v>74.770000000000124</c:v>
                </c:pt>
                <c:pt idx="30">
                  <c:v>59.899999999999949</c:v>
                </c:pt>
                <c:pt idx="31">
                  <c:v>54.389999999999866</c:v>
                </c:pt>
                <c:pt idx="32">
                  <c:v>37.820000000000043</c:v>
                </c:pt>
                <c:pt idx="33">
                  <c:v>39.820000000000014</c:v>
                </c:pt>
                <c:pt idx="34">
                  <c:v>40.019999999999996</c:v>
                </c:pt>
                <c:pt idx="35">
                  <c:v>30.010000000000069</c:v>
                </c:pt>
                <c:pt idx="36">
                  <c:v>7.7499999999999885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55E-42B9-8881-0B1CDA8848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66760335"/>
        <c:axId val="966762735"/>
      </c:barChart>
      <c:catAx>
        <c:axId val="96676033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6762735"/>
        <c:crosses val="autoZero"/>
        <c:auto val="1"/>
        <c:lblAlgn val="ctr"/>
        <c:lblOffset val="100"/>
        <c:noMultiLvlLbl val="0"/>
      </c:catAx>
      <c:valAx>
        <c:axId val="966762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 per million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67603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0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0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2/5/2025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179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01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Gameco’s business study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A6396-BDB4-27DB-C871-08C9AE227460}"/>
              </a:ext>
            </a:extLst>
          </p:cNvPr>
          <p:cNvSpPr txBox="1"/>
          <p:nvPr/>
        </p:nvSpPr>
        <p:spPr>
          <a:xfrm>
            <a:off x="3440715" y="1403230"/>
            <a:ext cx="76586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Our objective is to analyze the data to determine whether sales have been consistent throughout the years.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did sales increase in 2000?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caused a drastic decline in sales in 2008?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63D1B9B-F4BC-E4B4-24DB-62B8CA753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702" y="-700684"/>
            <a:ext cx="9389288" cy="1362456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EFF1-9176-9D6A-723F-611DAC0DE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4007" y="-36124"/>
            <a:ext cx="9389288" cy="1362456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Sales by Region over time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265B15-B176-634E-B35D-A4C5429AF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F744EB-BBE6-C066-AAA6-6EDFB58D0B28}"/>
              </a:ext>
            </a:extLst>
          </p:cNvPr>
          <p:cNvSpPr txBox="1"/>
          <p:nvPr/>
        </p:nvSpPr>
        <p:spPr>
          <a:xfrm>
            <a:off x="2168845" y="871252"/>
            <a:ext cx="71010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displays that game sales for the last 36 years between the different regions will not be consistent for the 2017 sales year. 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Video game sales peaked in North America in 2008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Sales have declined overall since 2010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7" name="Content Placeholder 10">
            <a:extLst>
              <a:ext uri="{FF2B5EF4-FFF2-40B4-BE49-F238E27FC236}">
                <a16:creationId xmlns:a16="http://schemas.microsoft.com/office/drawing/2014/main" id="{EC6AF5E6-974D-C8B3-03C0-7811B4FA170C}"/>
              </a:ext>
            </a:extLst>
          </p:cNvPr>
          <p:cNvGraphicFramePr>
            <a:graphicFrameLocks noGrp="1"/>
          </p:cNvGraphicFramePr>
          <p:nvPr>
            <p:ph sz="half" idx="14"/>
            <p:extLst>
              <p:ext uri="{D42A27DB-BD31-4B8C-83A1-F6EECF244321}">
                <p14:modId xmlns:p14="http://schemas.microsoft.com/office/powerpoint/2010/main" val="2988573050"/>
              </p:ext>
            </p:extLst>
          </p:nvPr>
        </p:nvGraphicFramePr>
        <p:xfrm>
          <a:off x="0" y="3480074"/>
          <a:ext cx="5463396" cy="3377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EBC67C5C-FE9D-07DC-5C92-E72085E84A72}"/>
              </a:ext>
            </a:extLst>
          </p:cNvPr>
          <p:cNvSpPr txBox="1"/>
          <p:nvPr/>
        </p:nvSpPr>
        <p:spPr>
          <a:xfrm>
            <a:off x="0" y="3110743"/>
            <a:ext cx="1702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2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5B1DB0C-9A7E-C6AA-C788-998A02C84E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9790767"/>
              </p:ext>
            </p:extLst>
          </p:nvPr>
        </p:nvGraphicFramePr>
        <p:xfrm>
          <a:off x="5561163" y="3480075"/>
          <a:ext cx="5681932" cy="3377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1991258-2EC7-E0A4-2219-21E5D09F3842}"/>
              </a:ext>
            </a:extLst>
          </p:cNvPr>
          <p:cNvSpPr txBox="1"/>
          <p:nvPr/>
        </p:nvSpPr>
        <p:spPr>
          <a:xfrm>
            <a:off x="5507476" y="3133408"/>
            <a:ext cx="1299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3</a:t>
            </a:r>
          </a:p>
        </p:txBody>
      </p:sp>
    </p:spTree>
    <p:extLst>
      <p:ext uri="{BB962C8B-B14F-4D97-AF65-F5344CB8AC3E}">
        <p14:creationId xmlns:p14="http://schemas.microsoft.com/office/powerpoint/2010/main" val="3300941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8224-8C76-D08B-6299-79900105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369" y="-58631"/>
            <a:ext cx="9389288" cy="1362456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2016 sales by genre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30B4DD-0F6F-74F1-F945-C19082925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DA68E83-CD7A-77EE-F55E-585D1EC8E8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067127"/>
              </p:ext>
            </p:extLst>
          </p:nvPr>
        </p:nvGraphicFramePr>
        <p:xfrm>
          <a:off x="676766" y="3848334"/>
          <a:ext cx="9904970" cy="30096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FF0BE6C-5F8F-72C7-752C-215DDC0EA235}"/>
              </a:ext>
            </a:extLst>
          </p:cNvPr>
          <p:cNvSpPr txBox="1"/>
          <p:nvPr/>
        </p:nvSpPr>
        <p:spPr>
          <a:xfrm>
            <a:off x="602004" y="3544822"/>
            <a:ext cx="1332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F46CDE-7C54-8FDE-3154-217BECE1368C}"/>
              </a:ext>
            </a:extLst>
          </p:cNvPr>
          <p:cNvSpPr txBox="1"/>
          <p:nvPr/>
        </p:nvSpPr>
        <p:spPr>
          <a:xfrm>
            <a:off x="1448503" y="602471"/>
            <a:ext cx="8015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Showcases what genres are deficient to put more efforts into expanding or amplify genres already doing well. 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ED1B9-CC25-73B4-70B2-AFC2637AD7DE}"/>
              </a:ext>
            </a:extLst>
          </p:cNvPr>
          <p:cNvSpPr txBox="1"/>
          <p:nvPr/>
        </p:nvSpPr>
        <p:spPr>
          <a:xfrm>
            <a:off x="2219863" y="1263012"/>
            <a:ext cx="35023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Deficient genres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Adventure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Fighting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Misc.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Platform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Racing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Simulation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Strategy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 playing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201AA4-03D2-A251-1BAC-FA6DC99D5B97}"/>
              </a:ext>
            </a:extLst>
          </p:cNvPr>
          <p:cNvSpPr txBox="1"/>
          <p:nvPr/>
        </p:nvSpPr>
        <p:spPr>
          <a:xfrm>
            <a:off x="5279366" y="1222761"/>
            <a:ext cx="25419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Excelling genres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Shooter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Sports</a:t>
            </a:r>
          </a:p>
        </p:txBody>
      </p:sp>
    </p:spTree>
    <p:extLst>
      <p:ext uri="{BB962C8B-B14F-4D97-AF65-F5344CB8AC3E}">
        <p14:creationId xmlns:p14="http://schemas.microsoft.com/office/powerpoint/2010/main" val="1132439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75177A1-3A68-48A6-821B-3D80F9590D5F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78981" y="874746"/>
            <a:ext cx="10555428" cy="185872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100" kern="100" dirty="0" err="1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GameCo’s</a:t>
            </a:r>
            <a:r>
              <a:rPr lang="en-US" sz="21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current understanding of game sales assumes that sales for the 2017 year will remain constant </a:t>
            </a:r>
            <a:r>
              <a:rPr lang="en-US" sz="2100" kern="100" dirty="0"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with the previous years</a:t>
            </a:r>
            <a:r>
              <a:rPr lang="en-US" sz="21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concerning the</a:t>
            </a:r>
            <a:r>
              <a:rPr lang="en-US" sz="2100" kern="100" dirty="0">
                <a:solidFill>
                  <a:srgbClr val="333333"/>
                </a:solidFill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various geographic regions, because sales have stayed the same over time</a:t>
            </a:r>
            <a:r>
              <a:rPr lang="en-US" sz="21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r>
              <a:rPr lang="en-US" sz="2100" dirty="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 </a:t>
            </a:r>
          </a:p>
          <a:p>
            <a:pPr marL="0" indent="0">
              <a:buNone/>
            </a:pPr>
            <a:r>
              <a:rPr lang="en-US" sz="2100" dirty="0">
                <a:latin typeface="Calibri" panose="020F0502020204030204" pitchFamily="34" charset="0"/>
                <a:ea typeface="Aptos" panose="020B0004020202020204" pitchFamily="34" charset="0"/>
              </a:rPr>
              <a:t>Through a new analysis GameCo now understands that d</a:t>
            </a:r>
            <a:r>
              <a:rPr lang="en-US" sz="2100" dirty="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epending on the type of genre games released in 2017, sales between the different regions will either increase or decrease for the 2017 sales year.</a:t>
            </a:r>
            <a:endParaRPr lang="en-US" sz="21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9D7A6A-68EB-62D5-F780-403DB1F3E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3FCD28-D45B-A10E-CB0B-39E56C2E9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591" y="-77791"/>
            <a:ext cx="9389288" cy="1362456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Revised Understanding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ABB7878-3734-A38C-8035-94A03D8823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4243387"/>
              </p:ext>
            </p:extLst>
          </p:nvPr>
        </p:nvGraphicFramePr>
        <p:xfrm>
          <a:off x="1264827" y="3054485"/>
          <a:ext cx="9662346" cy="38035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8D46A87-F7A7-70F5-A1DA-D48BDD8C3BDA}"/>
              </a:ext>
            </a:extLst>
          </p:cNvPr>
          <p:cNvSpPr txBox="1"/>
          <p:nvPr/>
        </p:nvSpPr>
        <p:spPr>
          <a:xfrm>
            <a:off x="1223824" y="2709312"/>
            <a:ext cx="1299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74789A-AED4-A187-75E5-8EAE92D79E9E}"/>
              </a:ext>
            </a:extLst>
          </p:cNvPr>
          <p:cNvSpPr txBox="1"/>
          <p:nvPr/>
        </p:nvSpPr>
        <p:spPr>
          <a:xfrm>
            <a:off x="3268381" y="2408154"/>
            <a:ext cx="5252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Sales universally began to peak between the years of 1996-2008</a:t>
            </a:r>
          </a:p>
        </p:txBody>
      </p:sp>
    </p:spTree>
    <p:extLst>
      <p:ext uri="{BB962C8B-B14F-4D97-AF65-F5344CB8AC3E}">
        <p14:creationId xmlns:p14="http://schemas.microsoft.com/office/powerpoint/2010/main" val="1892010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0EB401-2F91-2D90-C859-96484861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1D816E06-27E9-4769-C493-6130A10D5CB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59530" y="1428601"/>
            <a:ext cx="10665845" cy="3678235"/>
          </a:xfrm>
        </p:spPr>
        <p:txBody>
          <a:bodyPr/>
          <a:lstStyle/>
          <a:p>
            <a:pPr algn="l"/>
            <a:r>
              <a:rPr lang="en-US" sz="18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top 3 genres in 2016 were Shooter, Action, and Sports games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l"/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Japan, 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Role playing games are ranked #2</a:t>
            </a:r>
            <a:endParaRPr lang="en-US" sz="1800" dirty="0">
              <a:latin typeface="Calibri" panose="020F0502020204030204" pitchFamily="34" charset="0"/>
            </a:endParaRPr>
          </a:p>
          <a:p>
            <a:r>
              <a:rPr lang="en-US" sz="1800" dirty="0">
                <a:latin typeface="Calibri" panose="020F0502020204030204" pitchFamily="34" charset="0"/>
              </a:rPr>
              <a:t> Throughout the last 36 years sales across all regions, have not been consistent. Sales have either increased or decreased in each respective region. 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E41E6CA-691B-5992-6455-EC464322C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953" y="-77791"/>
            <a:ext cx="9389288" cy="1362456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Insight</a:t>
            </a:r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3BEF1-B7B6-99DF-35A4-12D952C6E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30" y="-77822"/>
            <a:ext cx="10665845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Recommendations </a:t>
            </a:r>
          </a:p>
        </p:txBody>
      </p:sp>
      <p:graphicFrame>
        <p:nvGraphicFramePr>
          <p:cNvPr id="6" name="Table Placeholder 5">
            <a:extLst>
              <a:ext uri="{FF2B5EF4-FFF2-40B4-BE49-F238E27FC236}">
                <a16:creationId xmlns:a16="http://schemas.microsoft.com/office/drawing/2014/main" id="{D373A37B-115C-E30B-D370-224B416F36A4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485841396"/>
              </p:ext>
            </p:extLst>
          </p:nvPr>
        </p:nvGraphicFramePr>
        <p:xfrm>
          <a:off x="282103" y="679117"/>
          <a:ext cx="9557721" cy="6185760"/>
        </p:xfrm>
        <a:graphic>
          <a:graphicData uri="http://schemas.openxmlformats.org/drawingml/2006/table">
            <a:tbl>
              <a:tblPr/>
              <a:tblGrid>
                <a:gridCol w="9557721">
                  <a:extLst>
                    <a:ext uri="{9D8B030D-6E8A-4147-A177-3AD203B41FA5}">
                      <a16:colId xmlns:a16="http://schemas.microsoft.com/office/drawing/2014/main" val="1629047304"/>
                    </a:ext>
                  </a:extLst>
                </a:gridCol>
              </a:tblGrid>
              <a:tr h="2610495">
                <a:tc>
                  <a:txBody>
                    <a:bodyPr/>
                    <a:lstStyle/>
                    <a:p>
                      <a:pPr marL="285750" indent="-285750" algn="l" fontAlgn="b">
                        <a:buFont typeface="Wingdings" panose="05000000000000000000" pitchFamily="2" charset="2"/>
                        <a:buChar char="§"/>
                      </a:pP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Analysis shows video game sales for the last 36 years between the different regions showcase that sales will not be consistent for the 2017 sales year. </a:t>
                      </a:r>
                    </a:p>
                    <a:p>
                      <a:pPr marL="0" indent="0" algn="l" fontAlgn="b">
                        <a:buFont typeface="Wingdings" panose="05000000000000000000" pitchFamily="2" charset="2"/>
                        <a:buNone/>
                      </a:pP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285750" indent="-285750" algn="l" fontAlgn="b">
                        <a:buFont typeface="Wingdings" panose="05000000000000000000" pitchFamily="2" charset="2"/>
                        <a:buChar char="§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Japan</a:t>
                      </a:r>
                    </a:p>
                    <a:p>
                      <a:pPr marL="342900" indent="-342900" algn="l" fontAlgn="b">
                        <a:buFont typeface="+mj-lt"/>
                        <a:buAutoNum type="arabicPeriod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Reassessing the market space, conducting a deep analysis on why there is a decline throughout the last 18 years. </a:t>
                      </a:r>
                    </a:p>
                    <a:p>
                      <a:pPr marL="342900" indent="-342900" algn="l" fontAlgn="b">
                        <a:buFont typeface="+mj-lt"/>
                        <a:buAutoNum type="arabicPeriod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Maybe its religion maybe its games not being available in that region, maybe its cost. </a:t>
                      </a:r>
                    </a:p>
                    <a:p>
                      <a:pPr marL="342900" indent="-342900" algn="l" fontAlgn="b">
                        <a:buFont typeface="+mj-lt"/>
                        <a:buAutoNum type="arabicPeriod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Could also be a genre of games that are just more popular in Japan than North America and Europe. </a:t>
                      </a:r>
                    </a:p>
                  </a:txBody>
                  <a:tcPr marL="4692" marR="4692" marT="469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0814011"/>
                  </a:ext>
                </a:extLst>
              </a:tr>
              <a:tr h="265061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92" marR="4692" marT="469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542763"/>
                  </a:ext>
                </a:extLst>
              </a:tr>
              <a:tr h="1307476">
                <a:tc>
                  <a:txBody>
                    <a:bodyPr/>
                    <a:lstStyle/>
                    <a:p>
                      <a:pPr marL="285750" indent="-28575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Europe </a:t>
                      </a:r>
                    </a:p>
                    <a:p>
                      <a:pPr marL="342900" indent="-342900" algn="l" fontAlgn="b">
                        <a:buFont typeface="+mj-lt"/>
                        <a:buAutoNum type="arabicPeriod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Identify what is working in Europe through market research. </a:t>
                      </a:r>
                    </a:p>
                    <a:p>
                      <a:pPr marL="342900" indent="-342900" algn="l" fontAlgn="b">
                        <a:buFont typeface="+mj-lt"/>
                        <a:buAutoNum type="arabicPeriod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Start pumping more funds into marketing campaigns to penetrate the Europe market that may not have been established yet.</a:t>
                      </a:r>
                    </a:p>
                    <a:p>
                      <a:pPr marL="0" indent="0" algn="l" fontAlgn="b">
                        <a:buFont typeface="+mj-lt"/>
                        <a:buNone/>
                      </a:pP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92" marR="4692" marT="469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0670602"/>
                  </a:ext>
                </a:extLst>
              </a:tr>
              <a:tr h="1307476">
                <a:tc>
                  <a:txBody>
                    <a:bodyPr/>
                    <a:lstStyle/>
                    <a:p>
                      <a:pPr marL="285750" indent="-285750" algn="l" fontAlgn="b">
                        <a:buFont typeface="Wingdings" panose="05000000000000000000" pitchFamily="2" charset="2"/>
                        <a:buChar char="§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 America</a:t>
                      </a:r>
                    </a:p>
                    <a:p>
                      <a:pPr marL="342900" indent="-342900" algn="l" fontAlgn="b">
                        <a:buFont typeface="+mj-lt"/>
                        <a:buAutoNum type="arabicPeriod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Figuring out what areas in North America are being underserved to cause sales to decline. </a:t>
                      </a:r>
                    </a:p>
                    <a:p>
                      <a:pPr marL="342900" indent="-342900" algn="l" fontAlgn="b">
                        <a:buFont typeface="+mj-lt"/>
                        <a:buAutoNum type="arabicPeriod"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Determine the disconnect and decide whether to pump more funds into marketing campaigns or determine to put more funds somewhere else to make up for decline. </a:t>
                      </a:r>
                    </a:p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92" marR="4692" marT="469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945451"/>
                  </a:ext>
                </a:extLst>
              </a:tr>
              <a:tr h="406272">
                <a:tc>
                  <a:txBody>
                    <a:bodyPr/>
                    <a:lstStyle/>
                    <a:p>
                      <a:pPr marL="0" indent="0" algn="l" fontAlgn="b">
                        <a:buFont typeface="Wingdings" panose="05000000000000000000" pitchFamily="2" charset="2"/>
                        <a:buNone/>
                      </a:pP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92" marR="4692" marT="469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419863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F89E8-FC3F-746B-7C9B-DAC98375B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89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65614A-92F9-4391-AC3D-F3F5B0704F99}">
  <ds:schemaRefs>
    <ds:schemaRef ds:uri="http://purl.org/dc/terms/"/>
    <ds:schemaRef ds:uri="http://www.w3.org/XML/1998/namespace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  <ds:schemaRef ds:uri="http://schemas.microsoft.com/sharepoint/v3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{39A8FB3E-E7FB-46EE-A7E8-74C111301CDC}tf33968143_win32</Template>
  <TotalTime>3050</TotalTime>
  <Words>457</Words>
  <Application>Microsoft Office PowerPoint</Application>
  <PresentationFormat>Widescreen</PresentationFormat>
  <Paragraphs>71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Avenir Next LT Pro</vt:lpstr>
      <vt:lpstr>Calibri</vt:lpstr>
      <vt:lpstr>Wingdings</vt:lpstr>
      <vt:lpstr>Custom</vt:lpstr>
      <vt:lpstr>Gameco’s business study</vt:lpstr>
      <vt:lpstr>Objective</vt:lpstr>
      <vt:lpstr>Sales by Region over time</vt:lpstr>
      <vt:lpstr>2016 sales by genre</vt:lpstr>
      <vt:lpstr>Revised Understanding</vt:lpstr>
      <vt:lpstr>Insight</vt:lpstr>
      <vt:lpstr>Recommendations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Gilbert, Aaron</dc:creator>
  <cp:lastModifiedBy>Aaron Gilbert</cp:lastModifiedBy>
  <cp:revision>2</cp:revision>
  <dcterms:created xsi:type="dcterms:W3CDTF">2024-10-13T01:20:48Z</dcterms:created>
  <dcterms:modified xsi:type="dcterms:W3CDTF">2025-02-06T04:09:23Z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